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9144000" cy="6858000"/>
  <p:embeddedFontLs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hXfH8dVg4GuK/DQkXdmBUhgZIq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B204B5-FFC6-495F-B1FE-3932B950BBB4}">
  <a:tblStyle styleId="{B4B204B5-FFC6-495F-B1FE-3932B950BB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4dbcf473e_0_21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24dbcf473e_0_21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4dbcf473e_0_13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24dbcf473e_0_1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a9d1321e7_0_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a9d1321e7_0_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a9d1321e7_0_13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a9d1321e7_0_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a9d1321e7_0_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a9d1321e7_0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4dbcf473e_0_12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24dbcf473e_0_12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a9d1321e7_0_1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a9d1321e7_0_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a9d1321e7_0_2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a9d1321e7_0_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a9d1321e7_0_2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a9d1321e7_0_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a9d1321e7_0_2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a9d1321e7_0_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Correlation (rrr)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Describes the strength and direction of the relationship.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R-Squared (R2R^2R2)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Describes the proportion of variability explained by the model, without indicating direction.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6a41dc3ae_0_2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16a41dc3ae_0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Inference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statement about the relationship between the response and the predictor variables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Overfitting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modeling error where a function is too closely fit to a limited set of data points resulting in an inability of the model to generalize to other datasets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Pipeline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scikit-learn functionality that assembles several steps that can be cross-validated together while setting different parameters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Prediction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conclusive statement that pertains to a future event or occurrence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Test Set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subset of the initial dataset that is set aside to test the trained model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Training Set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dataset you use to train an algorithm or machine learning model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Validation Set</a:t>
            </a:r>
            <a:endParaRPr b="1" sz="12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D3B45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subset of the initial dataset that is used to give an estimate of model skill while tuning the model’s hyperparameters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449c0ccaa_0_121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2449c0ccaa_0_121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2449c0ccaa_0_121:notes"/>
          <p:cNvSpPr txBox="1"/>
          <p:nvPr>
            <p:ph idx="12" type="sldNum"/>
          </p:nvPr>
        </p:nvSpPr>
        <p:spPr>
          <a:xfrm>
            <a:off x="5179484" y="6513910"/>
            <a:ext cx="3962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acc86d7da_0_2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1acc86d7da_0_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4dbcf473e_0_14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4dbcf473e_0_1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https://phet.colorado.edu/sims/html/curve-fitting/latest/curve-fitting_all.html?locale=es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a9d1321e7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a9d1321e7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adc3a5edb_0_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adc3a5edb_0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4dbcf473e_0_11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4dbcf473e_0_1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4dbcf473e_0_3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24dbcf473e_0_3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4dbcf473e_0_28:notes"/>
          <p:cNvSpPr txBox="1"/>
          <p:nvPr>
            <p:ph idx="1" type="body"/>
          </p:nvPr>
        </p:nvSpPr>
        <p:spPr>
          <a:xfrm>
            <a:off x="914400" y="3300413"/>
            <a:ext cx="7315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24dbcf473e_0_28:notes"/>
          <p:cNvSpPr/>
          <p:nvPr>
            <p:ph idx="2" type="sldImg"/>
          </p:nvPr>
        </p:nvSpPr>
        <p:spPr>
          <a:xfrm>
            <a:off x="1828800" y="857250"/>
            <a:ext cx="54864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adc3a5edb_0_1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adc3a5edb_0_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/>
          <p:nvPr/>
        </p:nvSpPr>
        <p:spPr>
          <a:xfrm>
            <a:off x="0" y="0"/>
            <a:ext cx="8815705" cy="897255"/>
          </a:xfrm>
          <a:custGeom>
            <a:rect b="b" l="l" r="r" t="t"/>
            <a:pathLst>
              <a:path extrusionOk="0" h="897255" w="8815705">
                <a:moveTo>
                  <a:pt x="0" y="896644"/>
                </a:moveTo>
                <a:lnTo>
                  <a:pt x="8815525" y="896644"/>
                </a:lnTo>
                <a:lnTo>
                  <a:pt x="8815525" y="0"/>
                </a:lnTo>
                <a:lnTo>
                  <a:pt x="0" y="0"/>
                </a:lnTo>
                <a:lnTo>
                  <a:pt x="0" y="896644"/>
                </a:lnTo>
                <a:close/>
              </a:path>
            </a:pathLst>
          </a:custGeom>
          <a:solidFill>
            <a:srgbClr val="14284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132" y="137186"/>
            <a:ext cx="4188822" cy="57150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/>
          <p:nvPr/>
        </p:nvSpPr>
        <p:spPr>
          <a:xfrm>
            <a:off x="8815525" y="0"/>
            <a:ext cx="328930" cy="897255"/>
          </a:xfrm>
          <a:custGeom>
            <a:rect b="b" l="l" r="r" t="t"/>
            <a:pathLst>
              <a:path extrusionOk="0" h="897255" w="328929">
                <a:moveTo>
                  <a:pt x="328474" y="896644"/>
                </a:moveTo>
                <a:lnTo>
                  <a:pt x="0" y="896644"/>
                </a:lnTo>
                <a:lnTo>
                  <a:pt x="0" y="0"/>
                </a:lnTo>
                <a:lnTo>
                  <a:pt x="328474" y="0"/>
                </a:lnTo>
                <a:lnTo>
                  <a:pt x="328474" y="896644"/>
                </a:lnTo>
                <a:close/>
              </a:path>
            </a:pathLst>
          </a:custGeom>
          <a:solidFill>
            <a:srgbClr val="C482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9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" type="body"/>
          </p:nvPr>
        </p:nvSpPr>
        <p:spPr>
          <a:xfrm>
            <a:off x="1488574" y="1694081"/>
            <a:ext cx="2925445" cy="4720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6C330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2" type="body"/>
          </p:nvPr>
        </p:nvSpPr>
        <p:spPr>
          <a:xfrm>
            <a:off x="5209374" y="1957256"/>
            <a:ext cx="3594100" cy="446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25ae142d2_0_452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3125ae142d2_0_45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g3125ae142d2_0_45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125ae142d2_0_45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125ae142d2_0_452"/>
          <p:cNvSpPr txBox="1"/>
          <p:nvPr>
            <p:ph idx="12" type="sldNum"/>
          </p:nvPr>
        </p:nvSpPr>
        <p:spPr>
          <a:xfrm>
            <a:off x="6457950" y="6356350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25ae142d2_0_462"/>
          <p:cNvSpPr txBox="1"/>
          <p:nvPr>
            <p:ph idx="10" type="dt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g3125ae142d2_0_462"/>
          <p:cNvSpPr txBox="1"/>
          <p:nvPr>
            <p:ph idx="11" type="ftr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g3125ae142d2_0_462"/>
          <p:cNvSpPr txBox="1"/>
          <p:nvPr>
            <p:ph idx="12" type="sldNum"/>
          </p:nvPr>
        </p:nvSpPr>
        <p:spPr>
          <a:xfrm>
            <a:off x="0" y="0"/>
            <a:ext cx="22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25ae142d2_0_46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g3125ae142d2_0_46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g3125ae142d2_0_466"/>
          <p:cNvSpPr txBox="1"/>
          <p:nvPr>
            <p:ph idx="12" type="sldNum"/>
          </p:nvPr>
        </p:nvSpPr>
        <p:spPr>
          <a:xfrm>
            <a:off x="6457950" y="6356350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713224" y="2664446"/>
            <a:ext cx="5613400" cy="290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 Slide_4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11e4bf0320_0_19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311e4bf0320_0_19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g311e4bf0320_0_19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311e4bf0320_0_19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125ae142d2_0_45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3125ae142d2_0_45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3125ae142d2_0_458"/>
          <p:cNvSpPr txBox="1"/>
          <p:nvPr>
            <p:ph idx="12" type="sldNum"/>
          </p:nvPr>
        </p:nvSpPr>
        <p:spPr>
          <a:xfrm>
            <a:off x="6457950" y="6356350"/>
            <a:ext cx="20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3125ae142d2_0_27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0058" y="5954728"/>
            <a:ext cx="1204950" cy="67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3125ae142d2_0_2713"/>
          <p:cNvPicPr preferRelativeResize="0"/>
          <p:nvPr/>
        </p:nvPicPr>
        <p:blipFill rotWithShape="1">
          <a:blip r:embed="rId3">
            <a:alphaModFix/>
          </a:blip>
          <a:srcRect b="0" l="0" r="91258" t="0"/>
          <a:stretch/>
        </p:blipFill>
        <p:spPr>
          <a:xfrm>
            <a:off x="1" y="5992565"/>
            <a:ext cx="569890" cy="87831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3125ae142d2_0_2713"/>
          <p:cNvSpPr txBox="1"/>
          <p:nvPr>
            <p:ph idx="1" type="body"/>
          </p:nvPr>
        </p:nvSpPr>
        <p:spPr>
          <a:xfrm>
            <a:off x="4629150" y="1603390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6CE"/>
              </a:buClr>
              <a:buSzPts val="1800"/>
              <a:buChar char="•"/>
              <a:defRPr sz="2000">
                <a:solidFill>
                  <a:srgbClr val="003B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" name="Google Shape;46;g3125ae142d2_0_27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719" y="268930"/>
            <a:ext cx="1945588" cy="34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g3125ae142d2_0_27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1900" y="161"/>
            <a:ext cx="1562102" cy="7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125ae142d2_0_2713"/>
          <p:cNvSpPr txBox="1"/>
          <p:nvPr>
            <p:ph type="title"/>
          </p:nvPr>
        </p:nvSpPr>
        <p:spPr>
          <a:xfrm>
            <a:off x="2404872" y="191514"/>
            <a:ext cx="54315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76CE"/>
              </a:buClr>
              <a:buSzPts val="2800"/>
              <a:buFont typeface="Arial"/>
              <a:buNone/>
              <a:defRPr b="1" i="0" sz="2800">
                <a:solidFill>
                  <a:srgbClr val="0076C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/>
          <p:nvPr/>
        </p:nvSpPr>
        <p:spPr>
          <a:xfrm>
            <a:off x="0" y="0"/>
            <a:ext cx="8815705" cy="897255"/>
          </a:xfrm>
          <a:custGeom>
            <a:rect b="b" l="l" r="r" t="t"/>
            <a:pathLst>
              <a:path extrusionOk="0" h="897255" w="8815705">
                <a:moveTo>
                  <a:pt x="0" y="896644"/>
                </a:moveTo>
                <a:lnTo>
                  <a:pt x="8815525" y="896644"/>
                </a:lnTo>
                <a:lnTo>
                  <a:pt x="8815525" y="0"/>
                </a:lnTo>
                <a:lnTo>
                  <a:pt x="0" y="0"/>
                </a:lnTo>
                <a:lnTo>
                  <a:pt x="0" y="896644"/>
                </a:lnTo>
                <a:close/>
              </a:path>
            </a:pathLst>
          </a:custGeom>
          <a:solidFill>
            <a:srgbClr val="14284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5132" y="137186"/>
            <a:ext cx="4188822" cy="5715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8"/>
          <p:cNvSpPr/>
          <p:nvPr/>
        </p:nvSpPr>
        <p:spPr>
          <a:xfrm>
            <a:off x="8815525" y="0"/>
            <a:ext cx="328930" cy="897255"/>
          </a:xfrm>
          <a:custGeom>
            <a:rect b="b" l="l" r="r" t="t"/>
            <a:pathLst>
              <a:path extrusionOk="0" h="897255" w="328929">
                <a:moveTo>
                  <a:pt x="328474" y="896644"/>
                </a:moveTo>
                <a:lnTo>
                  <a:pt x="0" y="896644"/>
                </a:lnTo>
                <a:lnTo>
                  <a:pt x="0" y="0"/>
                </a:lnTo>
                <a:lnTo>
                  <a:pt x="328474" y="0"/>
                </a:lnTo>
                <a:lnTo>
                  <a:pt x="328474" y="896644"/>
                </a:lnTo>
                <a:close/>
              </a:path>
            </a:pathLst>
          </a:custGeom>
          <a:solidFill>
            <a:srgbClr val="C482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8"/>
          <p:cNvSpPr/>
          <p:nvPr/>
        </p:nvSpPr>
        <p:spPr>
          <a:xfrm>
            <a:off x="0" y="896644"/>
            <a:ext cx="9144000" cy="540385"/>
          </a:xfrm>
          <a:custGeom>
            <a:rect b="b" l="l" r="r" t="t"/>
            <a:pathLst>
              <a:path extrusionOk="0" h="540385" w="9144000">
                <a:moveTo>
                  <a:pt x="9143999" y="539999"/>
                </a:moveTo>
                <a:lnTo>
                  <a:pt x="0" y="5399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39999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8"/>
          <p:cNvSpPr txBox="1"/>
          <p:nvPr>
            <p:ph type="title"/>
          </p:nvPr>
        </p:nvSpPr>
        <p:spPr>
          <a:xfrm>
            <a:off x="795548" y="973632"/>
            <a:ext cx="7552903" cy="36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100" u="none" cap="none" strike="noStrike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713224" y="2664446"/>
            <a:ext cx="5613400" cy="290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0" y="0"/>
            <a:ext cx="4572000" cy="6489700"/>
            <a:chOff x="0" y="0"/>
            <a:chExt cx="4572000" cy="64897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572000" cy="6489700"/>
            </a:xfrm>
            <a:custGeom>
              <a:rect b="b" l="l" r="r" t="t"/>
              <a:pathLst>
                <a:path extrusionOk="0" h="6489700" w="4572000">
                  <a:moveTo>
                    <a:pt x="0" y="6489576"/>
                  </a:moveTo>
                  <a:lnTo>
                    <a:pt x="4571999" y="6489576"/>
                  </a:lnTo>
                  <a:lnTo>
                    <a:pt x="4571999" y="0"/>
                  </a:lnTo>
                  <a:lnTo>
                    <a:pt x="0" y="0"/>
                  </a:lnTo>
                  <a:lnTo>
                    <a:pt x="0" y="6489576"/>
                  </a:lnTo>
                  <a:close/>
                </a:path>
              </a:pathLst>
            </a:custGeom>
            <a:solidFill>
              <a:srgbClr val="14284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5132" y="137186"/>
              <a:ext cx="4188822" cy="571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"/>
          <p:cNvSpPr txBox="1"/>
          <p:nvPr>
            <p:ph type="title"/>
          </p:nvPr>
        </p:nvSpPr>
        <p:spPr>
          <a:xfrm>
            <a:off x="273492" y="2789239"/>
            <a:ext cx="3967479" cy="1076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300">
                <a:solidFill>
                  <a:srgbClr val="FFFFFF"/>
                </a:solidFill>
              </a:rPr>
              <a:t>PROFESSIONAL CERTIFICATE IN MACHINE LEARNING AND ARTIFICIAL INTELLIGENCE</a:t>
            </a:r>
            <a:endParaRPr sz="2300"/>
          </a:p>
        </p:txBody>
      </p:sp>
      <p:sp>
        <p:nvSpPr>
          <p:cNvPr id="88" name="Google Shape;88;p1"/>
          <p:cNvSpPr/>
          <p:nvPr/>
        </p:nvSpPr>
        <p:spPr>
          <a:xfrm>
            <a:off x="0" y="6489577"/>
            <a:ext cx="4572000" cy="368935"/>
          </a:xfrm>
          <a:custGeom>
            <a:rect b="b" l="l" r="r" t="t"/>
            <a:pathLst>
              <a:path extrusionOk="0" h="368934" w="4572000">
                <a:moveTo>
                  <a:pt x="4571999" y="368422"/>
                </a:moveTo>
                <a:lnTo>
                  <a:pt x="0" y="368422"/>
                </a:lnTo>
                <a:lnTo>
                  <a:pt x="0" y="0"/>
                </a:lnTo>
                <a:lnTo>
                  <a:pt x="4571999" y="0"/>
                </a:lnTo>
                <a:lnTo>
                  <a:pt x="4571999" y="368422"/>
                </a:lnTo>
                <a:close/>
              </a:path>
            </a:pathLst>
          </a:custGeom>
          <a:solidFill>
            <a:srgbClr val="C482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840338" y="2789239"/>
            <a:ext cx="27813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rPr>
              <a:t>Week </a:t>
            </a:r>
            <a:r>
              <a:rPr b="1" lang="en-US" sz="2300">
                <a:solidFill>
                  <a:srgbClr val="14284B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i="0" sz="2300" u="none" cap="none" strike="noStrike">
              <a:solidFill>
                <a:srgbClr val="1428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50">
                <a:solidFill>
                  <a:schemeClr val="dk1"/>
                </a:solidFill>
                <a:highlight>
                  <a:srgbClr val="FFFFFF"/>
                </a:highlight>
              </a:rPr>
              <a:t>Feature Engineering and Overfitting</a:t>
            </a:r>
            <a:endParaRPr sz="160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4dbcf473e_0_21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g324dbcf473e_0_21"/>
          <p:cNvSpPr txBox="1"/>
          <p:nvPr>
            <p:ph type="title"/>
          </p:nvPr>
        </p:nvSpPr>
        <p:spPr>
          <a:xfrm>
            <a:off x="0" y="904747"/>
            <a:ext cx="38181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Validación del Modelo</a:t>
            </a:r>
            <a:endParaRPr/>
          </a:p>
        </p:txBody>
      </p:sp>
      <p:sp>
        <p:nvSpPr>
          <p:cNvPr id="151" name="Google Shape;151;g324dbcf473e_0_21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324dbcf473e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50" y="1914675"/>
            <a:ext cx="7435425" cy="41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4dbcf473e_0_130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complexity vs variance</a:t>
            </a:r>
            <a:endParaRPr/>
          </a:p>
        </p:txBody>
      </p:sp>
      <p:pic>
        <p:nvPicPr>
          <p:cNvPr id="158" name="Google Shape;158;g324dbcf473e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788" y="1472232"/>
            <a:ext cx="5532318" cy="52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a9d1321e7_0_5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complexity vs variance</a:t>
            </a:r>
            <a:endParaRPr/>
          </a:p>
        </p:txBody>
      </p:sp>
      <p:pic>
        <p:nvPicPr>
          <p:cNvPr id="164" name="Google Shape;164;g32a9d1321e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132"/>
            <a:ext cx="8839204" cy="497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a9d1321e7_0_13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Overfitting</a:t>
            </a:r>
            <a:endParaRPr/>
          </a:p>
        </p:txBody>
      </p:sp>
      <p:pic>
        <p:nvPicPr>
          <p:cNvPr id="170" name="Google Shape;170;g32a9d1321e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000" y="1472232"/>
            <a:ext cx="6029899" cy="52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a9d1321e7_0_9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Overfitting</a:t>
            </a:r>
            <a:endParaRPr/>
          </a:p>
        </p:txBody>
      </p:sp>
      <p:pic>
        <p:nvPicPr>
          <p:cNvPr id="176" name="Google Shape;176;g32a9d1321e7_0_9"/>
          <p:cNvPicPr preferRelativeResize="0"/>
          <p:nvPr/>
        </p:nvPicPr>
        <p:blipFill rotWithShape="1">
          <a:blip r:embed="rId3">
            <a:alphaModFix/>
          </a:blip>
          <a:srcRect b="6983" l="5168" r="6632" t="6698"/>
          <a:stretch/>
        </p:blipFill>
        <p:spPr>
          <a:xfrm>
            <a:off x="1489375" y="1801100"/>
            <a:ext cx="6465449" cy="4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4dbcf473e_0_12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324dbcf473e_0_12"/>
          <p:cNvSpPr txBox="1"/>
          <p:nvPr>
            <p:ph type="title"/>
          </p:nvPr>
        </p:nvSpPr>
        <p:spPr>
          <a:xfrm>
            <a:off x="0" y="891228"/>
            <a:ext cx="7083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Homogeneidad y representatividad estadística</a:t>
            </a:r>
            <a:endParaRPr/>
          </a:p>
        </p:txBody>
      </p:sp>
      <p:sp>
        <p:nvSpPr>
          <p:cNvPr id="183" name="Google Shape;183;g324dbcf473e_0_12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324dbcf473e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79" y="2565291"/>
            <a:ext cx="600891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24dbcf473e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291" y="2870593"/>
            <a:ext cx="2761755" cy="27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24dbcf473e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1475" y="0"/>
            <a:ext cx="1362525" cy="1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a9d1321e7_0_17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 Process</a:t>
            </a:r>
            <a:endParaRPr/>
          </a:p>
        </p:txBody>
      </p:sp>
      <p:pic>
        <p:nvPicPr>
          <p:cNvPr id="192" name="Google Shape;192;g32a9d1321e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1460657"/>
            <a:ext cx="5228803" cy="525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a9d1321e7_0_21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Parameters and Hyperparameters</a:t>
            </a:r>
            <a:endParaRPr/>
          </a:p>
        </p:txBody>
      </p:sp>
      <p:pic>
        <p:nvPicPr>
          <p:cNvPr id="198" name="Google Shape;198;g32a9d1321e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500" y="5056923"/>
            <a:ext cx="7214974" cy="15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2a9d1321e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1449132"/>
            <a:ext cx="4770123" cy="345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2a9d1321e7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825" y="1835725"/>
            <a:ext cx="4480076" cy="21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a9d1321e7_0_25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Complexity</a:t>
            </a:r>
            <a:endParaRPr/>
          </a:p>
        </p:txBody>
      </p:sp>
      <p:pic>
        <p:nvPicPr>
          <p:cNvPr descr="Timeline&#10;&#10;Description automatically generated" id="206" name="Google Shape;206;g32a9d1321e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247" y="1566058"/>
            <a:ext cx="7022651" cy="50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a9d1321e7_0_29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pic>
        <p:nvPicPr>
          <p:cNvPr id="212" name="Google Shape;212;g32a9d1321e7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138" y="2283245"/>
            <a:ext cx="8749625" cy="36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6a41dc3ae_0_22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5" name="Google Shape;95;g316a41dc3ae_0_22"/>
          <p:cNvSpPr txBox="1"/>
          <p:nvPr/>
        </p:nvSpPr>
        <p:spPr>
          <a:xfrm>
            <a:off x="488400" y="2286125"/>
            <a:ext cx="816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 Linearity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Inference vs Prediction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Scikit-Learn Transformers (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Preprocessing - Feature engineering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Overfitting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Parameters and Hyperparameters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449c0ccaa_0_121"/>
          <p:cNvSpPr txBox="1"/>
          <p:nvPr>
            <p:ph idx="12" type="sldNum"/>
          </p:nvPr>
        </p:nvSpPr>
        <p:spPr>
          <a:xfrm>
            <a:off x="6583680" y="8503920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2449c0ccaa_0_121"/>
          <p:cNvSpPr txBox="1"/>
          <p:nvPr>
            <p:ph type="title"/>
          </p:nvPr>
        </p:nvSpPr>
        <p:spPr>
          <a:xfrm>
            <a:off x="52723" y="984851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ML Lifecycle</a:t>
            </a:r>
            <a:endParaRPr/>
          </a:p>
        </p:txBody>
      </p:sp>
      <p:sp>
        <p:nvSpPr>
          <p:cNvPr id="220" name="Google Shape;220;g32449c0ccaa_0_121"/>
          <p:cNvSpPr txBox="1"/>
          <p:nvPr/>
        </p:nvSpPr>
        <p:spPr>
          <a:xfrm>
            <a:off x="52725" y="1601349"/>
            <a:ext cx="88761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Obtain Data</a:t>
            </a:r>
            <a:r>
              <a:rPr b="0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Acquire the dataset from various sources such as databases,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 files, repositories, </a:t>
            </a:r>
            <a:r>
              <a:rPr b="1" i="0" lang="en-US" sz="9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Open Data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,or any other 3</a:t>
            </a:r>
            <a:r>
              <a:rPr b="0" baseline="3000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party data in general like data Brokers that offer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alternative data for data enrichment </a:t>
            </a:r>
            <a:endParaRPr b="1" i="0" sz="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Ensure data integrity and verify that the dataset is suitable for the intended machine learning task.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Explore Data</a:t>
            </a:r>
            <a:r>
              <a:rPr b="0" i="0" lang="en-US" sz="800" u="none" cap="none" strike="noStrike">
                <a:solidFill>
                  <a:srgbClr val="70AD47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) to understand the structure, patterns, and characteristics of the dataset.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Summarize statistics, visualize data distributions, and identify potential issues such as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missing values, outliers, or class imbalances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Explore relationships between variables using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correlation analysis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or other statistical techniques.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Preprocess and Clean Data</a:t>
            </a:r>
            <a:r>
              <a:rPr b="0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Handle missing values using techniques like imputation or deletion.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Encode categorical variables using methods such as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one-hot encoding or label encoding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Scale numerical features to ensure they have similar ranges and variances, using techniques like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StandardScaler or MinMaxScaler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Handle outliers and anomalies appropriately, considering removal, transformation, or capping techniques.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Address class imbalances using sampling techniques such as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oversampling or undersampling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Identify and select the most relevant features from the dataset that contribute significantly to the predictive power of the model. </a:t>
            </a:r>
            <a:r>
              <a:rPr b="1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(Feature Selection)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b="0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Reduce dimensionality and computational complexity by removing irrelevant or redundant features.  </a:t>
            </a:r>
            <a:r>
              <a:rPr b="1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(PCA)</a:t>
            </a:r>
            <a:endParaRPr b="1" i="0" sz="800" u="none" cap="none" strike="noStrike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Model Data</a:t>
            </a:r>
            <a:r>
              <a:rPr b="0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Select an appropriate machine learning algorithm or ensemble of algorithms based on the problem type (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classification, regression, clustering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) and the dataset characteristics.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Split the dataset into training, validation, and test sets using techniques like cross-validation or holdout validation. (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Data Partition 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Train the model using the training dataset and monitor its performance on the validation set to prevent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Tune hyperparameters 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using techniques like grid search or randomized search to optimize model performance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Bootstrapping</a:t>
            </a:r>
            <a:r>
              <a:rPr b="0" i="0" lang="en-US" sz="9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is a resampling technique where multiple samples are drawn with replacement from the original dataset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Evaluate Model</a:t>
            </a:r>
            <a:r>
              <a:rPr b="0" i="0" lang="en-US" sz="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Assess the performance of the trained model using evaluation metrics appropriate for the specific problem domain (e.g.,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accuracy, precision, recall, F1-score, ROC-AUC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Use techniques like </a:t>
            </a:r>
            <a:r>
              <a:rPr b="1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cross-validation</a:t>
            </a: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to obtain robust estimates of model performance and detect overfitting.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Visualize model performance using metrics such as learning curves, ROC curves, or confusion matrices to gain insights into its behavior.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Interpret model predictions and analyze errors to identify areas for improvement.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Iterate and Improve</a:t>
            </a: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Analyze the model's performance and iteratively refine it by tuning hyperparameters, trying different algorithms, or incorporating additional features.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Experiment with feature selection techniques to identify the most informative features and reduce dimensionality.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Regularize the model to prevent overfitting and improve generalization performance.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Incorporate domain knowledge and insights gained from the evaluation phase to enhance model interpretability and effectiveness.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1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Deploy Model</a:t>
            </a: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Once the model achieves satisfactory performance, deploy it into production where it can make predictions on new, unseen data.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Integrate the model into an application or system where it can be accessed by end-users or other systems.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b="0" i="0" lang="en-US" sz="800" u="none" cap="none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Monitor the model's performance in production and implement mechanisms for model maintenance, retraining, and updating as needed.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32449c0ccaa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825" y="1756991"/>
            <a:ext cx="1441224" cy="1444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cc86d7da_0_25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4dbcf473e_0_142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 Linearity</a:t>
            </a:r>
            <a:endParaRPr/>
          </a:p>
        </p:txBody>
      </p:sp>
      <p:pic>
        <p:nvPicPr>
          <p:cNvPr id="101" name="Google Shape;101;g324dbcf473e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5332"/>
            <a:ext cx="8839204" cy="518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a9d1321e7_0_0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Inference vs prediction</a:t>
            </a:r>
            <a:endParaRPr/>
          </a:p>
        </p:txBody>
      </p:sp>
      <p:graphicFrame>
        <p:nvGraphicFramePr>
          <p:cNvPr id="107" name="Google Shape;107;g32a9d1321e7_0_0"/>
          <p:cNvGraphicFramePr/>
          <p:nvPr/>
        </p:nvGraphicFramePr>
        <p:xfrm>
          <a:off x="9527300" y="22998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{B4B204B5-FFC6-495F-B1FE-3932B950BBB4}</a:tableStyleId>
              </a:tblPr>
              <a:tblGrid>
                <a:gridCol w="3048000"/>
                <a:gridCol w="3048000"/>
                <a:gridCol w="30384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Parameters for Comparison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28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Inference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28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Prediction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284B"/>
                    </a:solidFill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Definition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Inference describes a conclusion that is based on empirical evidence regarding data, facts, and evidence.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Prediction describes a conclusive statement that pertains to a future event or occurrence.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Answers the question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What do the relationships between the variables mean? 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How can I accurately predict new data points?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Goal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Estimate an association between an outcome, variable, and a predictor variable.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Develop a ‘best’ model (where all predictors predict Y with high accuracy and low error).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What has the biggest impact on fuel efficiency: horsepower or weight?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Given horsepower, what is a vehicle’s fuel efficiency? 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Confidence of conclusion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Since inference is based on facts and evidence, you can have more confidence that the conclusion is correct.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Compared to inference, there is less certainty that a prediction will be correct because the future is unknown.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19050" marL="19050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8" name="Google Shape;108;g32a9d1321e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624" y="3184250"/>
            <a:ext cx="4380652" cy="3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2a9d1321e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975" y="1480196"/>
            <a:ext cx="5686136" cy="18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adc3a5edb_0_1"/>
          <p:cNvSpPr txBox="1"/>
          <p:nvPr>
            <p:ph type="title"/>
          </p:nvPr>
        </p:nvSpPr>
        <p:spPr>
          <a:xfrm>
            <a:off x="795548" y="973632"/>
            <a:ext cx="7552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Engineering</a:t>
            </a:r>
            <a:endParaRPr/>
          </a:p>
        </p:txBody>
      </p:sp>
      <p:pic>
        <p:nvPicPr>
          <p:cNvPr id="115" name="Google Shape;115;g32adc3a5edb_0_1"/>
          <p:cNvPicPr preferRelativeResize="0"/>
          <p:nvPr/>
        </p:nvPicPr>
        <p:blipFill rotWithShape="1">
          <a:blip r:embed="rId3">
            <a:alphaModFix/>
          </a:blip>
          <a:srcRect b="9894" l="0" r="0" t="13400"/>
          <a:stretch/>
        </p:blipFill>
        <p:spPr>
          <a:xfrm>
            <a:off x="384250" y="1431625"/>
            <a:ext cx="7964100" cy="214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2adc3a5edb_0_1"/>
          <p:cNvPicPr preferRelativeResize="0"/>
          <p:nvPr/>
        </p:nvPicPr>
        <p:blipFill rotWithShape="1">
          <a:blip r:embed="rId4">
            <a:alphaModFix/>
          </a:blip>
          <a:srcRect b="5508" l="1150" r="-1150" t="0"/>
          <a:stretch/>
        </p:blipFill>
        <p:spPr>
          <a:xfrm>
            <a:off x="2334500" y="3540325"/>
            <a:ext cx="5031499" cy="327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4dbcf473e_0_115"/>
          <p:cNvSpPr txBox="1"/>
          <p:nvPr>
            <p:ph type="title"/>
          </p:nvPr>
        </p:nvSpPr>
        <p:spPr>
          <a:xfrm>
            <a:off x="795548" y="973632"/>
            <a:ext cx="75528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0" lang="en-US" sz="1800">
                <a:solidFill>
                  <a:schemeClr val="dk1"/>
                </a:solidFill>
              </a:rPr>
              <a:t>Scikit-Learn Transformers (Data Preprocessing - Feature engineering)</a:t>
            </a:r>
            <a:endParaRPr/>
          </a:p>
        </p:txBody>
      </p:sp>
      <p:pic>
        <p:nvPicPr>
          <p:cNvPr id="122" name="Google Shape;122;g324dbcf473e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00" y="1484051"/>
            <a:ext cx="7552798" cy="314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324dbcf473e_0_115"/>
          <p:cNvPicPr preferRelativeResize="0"/>
          <p:nvPr/>
        </p:nvPicPr>
        <p:blipFill rotWithShape="1">
          <a:blip r:embed="rId4">
            <a:alphaModFix/>
          </a:blip>
          <a:srcRect b="11579" l="0" r="0" t="9915"/>
          <a:stretch/>
        </p:blipFill>
        <p:spPr>
          <a:xfrm>
            <a:off x="1639400" y="4315700"/>
            <a:ext cx="6336150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4dbcf473e_0_3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324dbcf473e_0_3"/>
          <p:cNvSpPr txBox="1"/>
          <p:nvPr>
            <p:ph type="title"/>
          </p:nvPr>
        </p:nvSpPr>
        <p:spPr>
          <a:xfrm>
            <a:off x="0" y="906375"/>
            <a:ext cx="5056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Dataset partitioning - Data Splitting</a:t>
            </a:r>
            <a:endParaRPr/>
          </a:p>
        </p:txBody>
      </p:sp>
      <p:pic>
        <p:nvPicPr>
          <p:cNvPr id="130" name="Google Shape;130;g324dbcf473e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450" y="1877600"/>
            <a:ext cx="4837550" cy="46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24dbcf473e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49" y="1779875"/>
            <a:ext cx="4176175" cy="48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4dbcf473e_0_28"/>
          <p:cNvSpPr txBox="1"/>
          <p:nvPr>
            <p:ph idx="12" type="sldNum"/>
          </p:nvPr>
        </p:nvSpPr>
        <p:spPr>
          <a:xfrm>
            <a:off x="6583680" y="8503920"/>
            <a:ext cx="2103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g324dbcf473e_0_28"/>
          <p:cNvSpPr txBox="1"/>
          <p:nvPr>
            <p:ph type="title"/>
          </p:nvPr>
        </p:nvSpPr>
        <p:spPr>
          <a:xfrm>
            <a:off x="0" y="899701"/>
            <a:ext cx="13713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Hold Out</a:t>
            </a:r>
            <a:endParaRPr/>
          </a:p>
        </p:txBody>
      </p:sp>
      <p:sp>
        <p:nvSpPr>
          <p:cNvPr id="138" name="Google Shape;138;g324dbcf473e_0_28"/>
          <p:cNvSpPr txBox="1"/>
          <p:nvPr/>
        </p:nvSpPr>
        <p:spPr>
          <a:xfrm>
            <a:off x="6791325" y="4435092"/>
            <a:ext cx="5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324dbcf473e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193" y="2387107"/>
            <a:ext cx="6899563" cy="366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32adc3a5ed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132"/>
            <a:ext cx="8839201" cy="49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2024-06-10T11:36:01Z</dcterms:created>
  <dc:creator>Ana Hernandez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